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" r:id="rId2"/>
    <p:sldId id="258" r:id="rId3"/>
    <p:sldId id="314" r:id="rId4"/>
    <p:sldId id="265" r:id="rId5"/>
    <p:sldId id="319" r:id="rId6"/>
    <p:sldId id="318" r:id="rId7"/>
    <p:sldId id="292" r:id="rId8"/>
    <p:sldId id="315" r:id="rId9"/>
    <p:sldId id="323" r:id="rId10"/>
    <p:sldId id="299" r:id="rId11"/>
    <p:sldId id="309" r:id="rId12"/>
    <p:sldId id="316" r:id="rId13"/>
    <p:sldId id="317" r:id="rId14"/>
    <p:sldId id="293" r:id="rId15"/>
    <p:sldId id="308" r:id="rId16"/>
    <p:sldId id="266" r:id="rId17"/>
    <p:sldId id="276" r:id="rId18"/>
    <p:sldId id="321" r:id="rId19"/>
    <p:sldId id="324" r:id="rId20"/>
    <p:sldId id="26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4FF"/>
    <a:srgbClr val="ECECEC"/>
    <a:srgbClr val="017188"/>
    <a:srgbClr val="F0E8DE"/>
    <a:srgbClr val="919693"/>
    <a:srgbClr val="343C49"/>
    <a:srgbClr val="DAD9DE"/>
    <a:srgbClr val="6C7A84"/>
    <a:srgbClr val="84DEFC"/>
    <a:srgbClr val="F1FD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C1C78-7705-E098-C8B8-6C53ADE58A8B}" v="1" dt="2023-04-14T03:00:20.837"/>
    <p1510:client id="{11B2EC72-267D-90C7-BE01-E2DB704BE094}" v="34" dt="2023-04-14T02:56:00.615"/>
    <p1510:client id="{1685BB4E-968A-8586-2796-9A727F529BA7}" v="125" dt="2023-04-13T15:41:51.249"/>
    <p1510:client id="{256735C9-D010-498A-9EAE-89F15AE7836C}" v="2" dt="2023-04-13T15:15:15.213"/>
    <p1510:client id="{2FA6E323-5978-3959-5FBE-E53750552B5E}" v="209" dt="2023-04-14T02:02:54.893"/>
    <p1510:client id="{7858FCBC-7653-0716-3E45-CB96AA5106D4}" v="102" dt="2023-04-14T03:52:34.664"/>
    <p1510:client id="{A641BB62-32B6-4B72-BB65-DEB9A8E62347}" v="825" dt="2023-04-14T02:37:57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71" autoAdjust="0"/>
  </p:normalViewPr>
  <p:slideViewPr>
    <p:cSldViewPr snapToGrid="0">
      <p:cViewPr>
        <p:scale>
          <a:sx n="54" d="100"/>
          <a:sy n="54" d="100"/>
        </p:scale>
        <p:origin x="1124" y="4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5AEAF-8846-4A11-BF7A-E4A14C2F2D34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0496-1A63-4DED-9640-D848AADB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In this week, we made a frontend page for contents display. We used html and </a:t>
            </a:r>
            <a:r>
              <a:rPr lang="en-US" err="1">
                <a:latin typeface="Calibri"/>
                <a:cs typeface="Calibri"/>
              </a:rPr>
              <a:t>css</a:t>
            </a:r>
            <a:r>
              <a:rPr lang="en-US">
                <a:latin typeface="Calibri"/>
                <a:cs typeface="Calibri"/>
              </a:rPr>
              <a:t>, and bootstrap and jquery.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0496-1A63-4DED-9640-D848AADBC2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5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 Since we are going to use FASTAPI framework, we need to connect to database server from Python. Therefore we are going to use PYMYSQL, which is a python library to connect to </a:t>
            </a:r>
            <a:r>
              <a:rPr lang="en-US" altLang="ko-KR" dirty="0" err="1">
                <a:ea typeface="맑은 고딕"/>
              </a:rPr>
              <a:t>Mysql</a:t>
            </a:r>
            <a:r>
              <a:rPr lang="en-US" altLang="ko-KR" dirty="0">
                <a:ea typeface="맑은 고딕"/>
              </a:rPr>
              <a:t> server from python. This is an example code we made that inserts given IDs and passwords of users to ‘</a:t>
            </a:r>
            <a:r>
              <a:rPr lang="en-US" altLang="ko-KR" dirty="0" err="1">
                <a:ea typeface="맑은 고딕"/>
              </a:rPr>
              <a:t>userTable</a:t>
            </a:r>
            <a:r>
              <a:rPr lang="en-US" altLang="ko-KR" dirty="0">
                <a:ea typeface="맑은 고딕"/>
              </a:rPr>
              <a:t>’ in ‘</a:t>
            </a:r>
            <a:r>
              <a:rPr lang="en-US" altLang="ko-KR" dirty="0" err="1">
                <a:ea typeface="맑은 고딕"/>
              </a:rPr>
              <a:t>LoginDB</a:t>
            </a:r>
            <a:r>
              <a:rPr lang="en-US" altLang="ko-KR" dirty="0">
                <a:ea typeface="맑은 고딕"/>
              </a:rPr>
              <a:t>’ of </a:t>
            </a:r>
            <a:r>
              <a:rPr lang="en-US" altLang="ko-KR" dirty="0" err="1">
                <a:ea typeface="맑은 고딕"/>
              </a:rPr>
              <a:t>Mysql</a:t>
            </a:r>
            <a:r>
              <a:rPr lang="en-US" altLang="ko-KR" dirty="0">
                <a:ea typeface="맑은 고딕"/>
              </a:rPr>
              <a:t>. </a:t>
            </a:r>
            <a:endParaRPr lang="ko-KR" dirty="0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0496-1A63-4DED-9640-D848AADBC2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05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This is the result in </a:t>
            </a:r>
            <a:r>
              <a:rPr lang="en-US" altLang="ko-KR" err="1">
                <a:ea typeface="맑은 고딕"/>
              </a:rPr>
              <a:t>Mysql</a:t>
            </a:r>
            <a:r>
              <a:rPr lang="en-US" altLang="ko-KR">
                <a:ea typeface="맑은 고딕"/>
              </a:rPr>
              <a:t>. Since, we haven’t build a backend server yet, we tested on our PC’s </a:t>
            </a:r>
            <a:r>
              <a:rPr lang="en-US" altLang="ko-KR" err="1">
                <a:ea typeface="맑은 고딕"/>
              </a:rPr>
              <a:t>linux</a:t>
            </a:r>
            <a:r>
              <a:rPr lang="en-US" altLang="ko-KR">
                <a:ea typeface="맑은 고딕"/>
              </a:rPr>
              <a:t> virtual machine and using localhost to connect </a:t>
            </a:r>
            <a:r>
              <a:rPr lang="en-US" altLang="ko-KR" err="1">
                <a:ea typeface="맑은 고딕"/>
              </a:rPr>
              <a:t>Mysql</a:t>
            </a:r>
            <a:r>
              <a:rPr lang="en-US" altLang="ko-KR">
                <a:ea typeface="맑은 고딕"/>
              </a:rPr>
              <a:t>. We will further design schemas and build database of user data, contents data, train data and etc.    </a:t>
            </a:r>
            <a:endParaRPr lang="ko-KR">
              <a:ea typeface="맑은 고딕"/>
            </a:endParaRPr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0496-1A63-4DED-9640-D848AADBC2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30496-1A63-4DED-9640-D848AADBC2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8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CA8E-9333-1A22-8D6C-82B722AF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C31B4-6BE5-7C44-56EC-AF6EBE2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7ABBF-32EF-7FE5-C7EC-6FC483CB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E8EED-C703-8DFF-8BC6-8E14E91F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FA66A-F5E6-3555-DD68-9418AB22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9282-6318-1FDD-1EC2-338E8568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0E4C4-FFA8-A132-883C-2FFDEB6B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D9D8-45F8-071D-F97E-250AA36F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2BE8C-4F48-C745-0FF2-FEB9C3CD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7D53F-2E5E-FCE0-7FAB-0EF17EE2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F84C0-2B17-AD6D-5DBB-09836717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8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ED6C-5183-A3FB-1A03-797A1D8C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F050E2-AAE2-825E-6686-9B6F6531A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B9788-4959-86F2-9B63-0FD8A162A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20C9-87ED-E541-CA6D-B8E4E81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A7335-EAEE-ACDB-396B-5B98DAC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43874-E41E-D21C-891E-7BEBBCE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314F-E467-35EF-4F00-603D5830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E4629-7EB6-787C-5B77-44E349D7E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E16D5-3A7C-950D-70B1-30EB2D9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C0A0D-326F-2397-9114-A0D8DB69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F77D4-2B62-D295-622F-11DC5BEF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6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D5072C-363A-3523-AD61-1B211EF25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B27046-E80F-B9C6-5F50-974FBF8A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7CC4A-74E9-CF69-1444-2EC892A6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0EBEF-7225-ABF1-494A-172059F6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C465E-95E6-5FB7-F923-8A5054F8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2FDEE-C897-F129-D246-B32B8E95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E1BD4-D9D9-FEC7-0C3F-360852DB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6FE90-D859-F938-13E6-BAAA70C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DF352-075F-272E-2F53-F85D6A90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4B452-0FA6-383B-1481-59F5EB3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86095-1742-B860-1825-48029917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73687-87D8-7034-EF12-057997BA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A4964-316D-BF52-3259-00D33469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9A15B-A458-C5FD-C763-290E1647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25DD-0C98-0F0B-23D3-92672DBD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6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967BC-4278-5FF8-8579-9466CAE9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2CCE-5787-4972-0ADB-5ABD85810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2C45C-2B58-6298-6D0D-1004932F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F1905-C7DE-F249-27BA-8A1D154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E9606-DED8-A0C5-13E6-B8669EB3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37C64-B2C3-2E00-15E6-4CB954C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11D4-3611-61D6-5467-072C8CF7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B5751-3842-6443-CC8C-32FC46DA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AB91A-8C96-5B49-0AE2-CCAFA98FF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EC570F-2EC3-BA5B-2B61-8701351AE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2C66-37FF-5D37-D8DA-B3F4A01D3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79DB17-00E3-CBB2-212E-4E184D7F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0F0B4-B15D-70B5-4D8F-19A3D10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A8191F-8E35-311A-0ACC-7C51A378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0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434-86EA-5F4D-DB5E-94C503F4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4701CB-78BD-8716-9B8E-9C655D9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2565ED-13CF-5451-6FBE-204E065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A4CA3-8260-23C9-B14D-2820F6E1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EA3E-9787-6A4F-6F0B-F6ADC809FB9C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201A1-5D41-A577-3DCD-55055102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7C009-AC52-2E17-DB36-213CA10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DDDA-5FB7-20DE-6893-D7B2481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AD12C-E34C-2CFC-6012-AA49B50D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D85B-6C15-7A9B-0C6D-8F0FF958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74A3F-C782-2EDE-055B-98C8434A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AAD8-1AEE-45A5-920F-D51CAF4BDD7D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9CC79-1BD6-A4E8-EA80-D5EE06E7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DA7DB-5A38-8891-D878-570510BC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E49E-BC3B-461C-BC75-0179005326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A9500-EA3E-B795-B595-3B720154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33F6C4-6B8E-C891-642C-0B19DC3BC471}"/>
              </a:ext>
            </a:extLst>
          </p:cNvPr>
          <p:cNvGrpSpPr/>
          <p:nvPr/>
        </p:nvGrpSpPr>
        <p:grpSpPr>
          <a:xfrm>
            <a:off x="-995313" y="1438508"/>
            <a:ext cx="13975332" cy="4493941"/>
            <a:chOff x="-1196035" y="1761893"/>
            <a:chExt cx="13975332" cy="44939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3D27EF-8904-9836-43AC-6F29128F1866}"/>
                </a:ext>
              </a:extLst>
            </p:cNvPr>
            <p:cNvSpPr/>
            <p:nvPr/>
          </p:nvSpPr>
          <p:spPr>
            <a:xfrm>
              <a:off x="-1196035" y="1761893"/>
              <a:ext cx="13975332" cy="3802565"/>
            </a:xfrm>
            <a:custGeom>
              <a:avLst/>
              <a:gdLst>
                <a:gd name="connsiteX0" fmla="*/ 0 w 13526429"/>
                <a:gd name="connsiteY0" fmla="*/ 2146610 h 4293219"/>
                <a:gd name="connsiteX1" fmla="*/ 6763215 w 13526429"/>
                <a:gd name="connsiteY1" fmla="*/ 0 h 4293219"/>
                <a:gd name="connsiteX2" fmla="*/ 13526430 w 13526429"/>
                <a:gd name="connsiteY2" fmla="*/ 2146610 h 4293219"/>
                <a:gd name="connsiteX3" fmla="*/ 6763215 w 13526429"/>
                <a:gd name="connsiteY3" fmla="*/ 4293220 h 4293219"/>
                <a:gd name="connsiteX4" fmla="*/ 0 w 13526429"/>
                <a:gd name="connsiteY4" fmla="*/ 2146610 h 4293219"/>
                <a:gd name="connsiteX0" fmla="*/ 0 w 13732399"/>
                <a:gd name="connsiteY0" fmla="*/ 2219094 h 4365704"/>
                <a:gd name="connsiteX1" fmla="*/ 6763215 w 13732399"/>
                <a:gd name="connsiteY1" fmla="*/ 72484 h 4365704"/>
                <a:gd name="connsiteX2" fmla="*/ 11519210 w 13732399"/>
                <a:gd name="connsiteY2" fmla="*/ 663499 h 4365704"/>
                <a:gd name="connsiteX3" fmla="*/ 13526430 w 13732399"/>
                <a:gd name="connsiteY3" fmla="*/ 2219094 h 4365704"/>
                <a:gd name="connsiteX4" fmla="*/ 6763215 w 13732399"/>
                <a:gd name="connsiteY4" fmla="*/ 4365704 h 4365704"/>
                <a:gd name="connsiteX5" fmla="*/ 0 w 13732399"/>
                <a:gd name="connsiteY5" fmla="*/ 2219094 h 4365704"/>
                <a:gd name="connsiteX0" fmla="*/ 190205 w 13922604"/>
                <a:gd name="connsiteY0" fmla="*/ 2219094 h 4365704"/>
                <a:gd name="connsiteX1" fmla="*/ 2308937 w 13922604"/>
                <a:gd name="connsiteY1" fmla="*/ 641195 h 4365704"/>
                <a:gd name="connsiteX2" fmla="*/ 6953420 w 13922604"/>
                <a:gd name="connsiteY2" fmla="*/ 72484 h 4365704"/>
                <a:gd name="connsiteX3" fmla="*/ 11709415 w 13922604"/>
                <a:gd name="connsiteY3" fmla="*/ 663499 h 4365704"/>
                <a:gd name="connsiteX4" fmla="*/ 13716635 w 13922604"/>
                <a:gd name="connsiteY4" fmla="*/ 2219094 h 4365704"/>
                <a:gd name="connsiteX5" fmla="*/ 6953420 w 13922604"/>
                <a:gd name="connsiteY5" fmla="*/ 4365704 h 4365704"/>
                <a:gd name="connsiteX6" fmla="*/ 190205 w 13922604"/>
                <a:gd name="connsiteY6" fmla="*/ 2219094 h 4365704"/>
                <a:gd name="connsiteX0" fmla="*/ 190205 w 13922604"/>
                <a:gd name="connsiteY0" fmla="*/ 2249946 h 4396556"/>
                <a:gd name="connsiteX1" fmla="*/ 2308937 w 13922604"/>
                <a:gd name="connsiteY1" fmla="*/ 672047 h 4396556"/>
                <a:gd name="connsiteX2" fmla="*/ 6953420 w 13922604"/>
                <a:gd name="connsiteY2" fmla="*/ 103336 h 4396556"/>
                <a:gd name="connsiteX3" fmla="*/ 11709415 w 13922604"/>
                <a:gd name="connsiteY3" fmla="*/ 694351 h 4396556"/>
                <a:gd name="connsiteX4" fmla="*/ 13716635 w 13922604"/>
                <a:gd name="connsiteY4" fmla="*/ 2249946 h 4396556"/>
                <a:gd name="connsiteX5" fmla="*/ 6953420 w 13922604"/>
                <a:gd name="connsiteY5" fmla="*/ 4396556 h 4396556"/>
                <a:gd name="connsiteX6" fmla="*/ 190205 w 13922604"/>
                <a:gd name="connsiteY6" fmla="*/ 2249946 h 4396556"/>
                <a:gd name="connsiteX0" fmla="*/ 165972 w 14255210"/>
                <a:gd name="connsiteY0" fmla="*/ 3677302 h 4587624"/>
                <a:gd name="connsiteX1" fmla="*/ 2641543 w 14255210"/>
                <a:gd name="connsiteY1" fmla="*/ 672047 h 4587624"/>
                <a:gd name="connsiteX2" fmla="*/ 7286026 w 14255210"/>
                <a:gd name="connsiteY2" fmla="*/ 103336 h 4587624"/>
                <a:gd name="connsiteX3" fmla="*/ 12042021 w 14255210"/>
                <a:gd name="connsiteY3" fmla="*/ 694351 h 4587624"/>
                <a:gd name="connsiteX4" fmla="*/ 14049241 w 14255210"/>
                <a:gd name="connsiteY4" fmla="*/ 2249946 h 4587624"/>
                <a:gd name="connsiteX5" fmla="*/ 7286026 w 14255210"/>
                <a:gd name="connsiteY5" fmla="*/ 4396556 h 4587624"/>
                <a:gd name="connsiteX6" fmla="*/ 165972 w 14255210"/>
                <a:gd name="connsiteY6" fmla="*/ 3677302 h 4587624"/>
                <a:gd name="connsiteX0" fmla="*/ 0 w 14089238"/>
                <a:gd name="connsiteY0" fmla="*/ 3741918 h 4652240"/>
                <a:gd name="connsiteX1" fmla="*/ 7120054 w 14089238"/>
                <a:gd name="connsiteY1" fmla="*/ 167952 h 4652240"/>
                <a:gd name="connsiteX2" fmla="*/ 11876049 w 14089238"/>
                <a:gd name="connsiteY2" fmla="*/ 758967 h 4652240"/>
                <a:gd name="connsiteX3" fmla="*/ 13883269 w 14089238"/>
                <a:gd name="connsiteY3" fmla="*/ 2314562 h 4652240"/>
                <a:gd name="connsiteX4" fmla="*/ 7120054 w 14089238"/>
                <a:gd name="connsiteY4" fmla="*/ 4461172 h 4652240"/>
                <a:gd name="connsiteX5" fmla="*/ 0 w 14089238"/>
                <a:gd name="connsiteY5" fmla="*/ 3741918 h 4652240"/>
                <a:gd name="connsiteX0" fmla="*/ 53613 w 14142851"/>
                <a:gd name="connsiteY0" fmla="*/ 3741918 h 5378453"/>
                <a:gd name="connsiteX1" fmla="*/ 7173667 w 14142851"/>
                <a:gd name="connsiteY1" fmla="*/ 167952 h 5378453"/>
                <a:gd name="connsiteX2" fmla="*/ 11929662 w 14142851"/>
                <a:gd name="connsiteY2" fmla="*/ 758967 h 5378453"/>
                <a:gd name="connsiteX3" fmla="*/ 13936882 w 14142851"/>
                <a:gd name="connsiteY3" fmla="*/ 2314562 h 5378453"/>
                <a:gd name="connsiteX4" fmla="*/ 4441618 w 14142851"/>
                <a:gd name="connsiteY4" fmla="*/ 5342118 h 5378453"/>
                <a:gd name="connsiteX5" fmla="*/ 53613 w 14142851"/>
                <a:gd name="connsiteY5" fmla="*/ 3741918 h 5378453"/>
                <a:gd name="connsiteX0" fmla="*/ 49412 w 14439733"/>
                <a:gd name="connsiteY0" fmla="*/ 2563278 h 5268573"/>
                <a:gd name="connsiteX1" fmla="*/ 7470549 w 14439733"/>
                <a:gd name="connsiteY1" fmla="*/ 93282 h 5268573"/>
                <a:gd name="connsiteX2" fmla="*/ 12226544 w 14439733"/>
                <a:gd name="connsiteY2" fmla="*/ 684297 h 5268573"/>
                <a:gd name="connsiteX3" fmla="*/ 14233764 w 14439733"/>
                <a:gd name="connsiteY3" fmla="*/ 2239892 h 5268573"/>
                <a:gd name="connsiteX4" fmla="*/ 4738500 w 14439733"/>
                <a:gd name="connsiteY4" fmla="*/ 5267448 h 5268573"/>
                <a:gd name="connsiteX5" fmla="*/ 49412 w 14439733"/>
                <a:gd name="connsiteY5" fmla="*/ 2563278 h 5268573"/>
                <a:gd name="connsiteX0" fmla="*/ 48591 w 14137567"/>
                <a:gd name="connsiteY0" fmla="*/ 2563278 h 5279198"/>
                <a:gd name="connsiteX1" fmla="*/ 7469728 w 14137567"/>
                <a:gd name="connsiteY1" fmla="*/ 93282 h 5279198"/>
                <a:gd name="connsiteX2" fmla="*/ 12225723 w 14137567"/>
                <a:gd name="connsiteY2" fmla="*/ 684297 h 5279198"/>
                <a:gd name="connsiteX3" fmla="*/ 13898407 w 14137567"/>
                <a:gd name="connsiteY3" fmla="*/ 3466527 h 5279198"/>
                <a:gd name="connsiteX4" fmla="*/ 4737679 w 14137567"/>
                <a:gd name="connsiteY4" fmla="*/ 5267448 h 5279198"/>
                <a:gd name="connsiteX5" fmla="*/ 48591 w 14137567"/>
                <a:gd name="connsiteY5" fmla="*/ 2563278 h 5279198"/>
                <a:gd name="connsiteX0" fmla="*/ 47458 w 13725908"/>
                <a:gd name="connsiteY0" fmla="*/ 2563278 h 5352790"/>
                <a:gd name="connsiteX1" fmla="*/ 7468595 w 13725908"/>
                <a:gd name="connsiteY1" fmla="*/ 93282 h 5352790"/>
                <a:gd name="connsiteX2" fmla="*/ 12224590 w 13725908"/>
                <a:gd name="connsiteY2" fmla="*/ 684297 h 5352790"/>
                <a:gd name="connsiteX3" fmla="*/ 13417772 w 13725908"/>
                <a:gd name="connsiteY3" fmla="*/ 4392078 h 5352790"/>
                <a:gd name="connsiteX4" fmla="*/ 4736546 w 13725908"/>
                <a:gd name="connsiteY4" fmla="*/ 5267448 h 5352790"/>
                <a:gd name="connsiteX5" fmla="*/ 47458 w 13725908"/>
                <a:gd name="connsiteY5" fmla="*/ 2563278 h 535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25908" h="5352790">
                  <a:moveTo>
                    <a:pt x="47458" y="2563278"/>
                  </a:moveTo>
                  <a:cubicBezTo>
                    <a:pt x="502800" y="1700917"/>
                    <a:pt x="5439073" y="406445"/>
                    <a:pt x="7468595" y="93282"/>
                  </a:cubicBezTo>
                  <a:cubicBezTo>
                    <a:pt x="9498117" y="-219881"/>
                    <a:pt x="11097388" y="326529"/>
                    <a:pt x="12224590" y="684297"/>
                  </a:cubicBezTo>
                  <a:cubicBezTo>
                    <a:pt x="13351792" y="1042065"/>
                    <a:pt x="14210438" y="3775044"/>
                    <a:pt x="13417772" y="4392078"/>
                  </a:cubicBezTo>
                  <a:cubicBezTo>
                    <a:pt x="12625106" y="5009112"/>
                    <a:pt x="6964932" y="5572248"/>
                    <a:pt x="4736546" y="5267448"/>
                  </a:cubicBezTo>
                  <a:cubicBezTo>
                    <a:pt x="2508160" y="4962648"/>
                    <a:pt x="-407884" y="3425639"/>
                    <a:pt x="47458" y="256327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5E8FB-4ECB-0FE5-50F2-F9573239F5DA}"/>
                </a:ext>
              </a:extLst>
            </p:cNvPr>
            <p:cNvSpPr txBox="1"/>
            <p:nvPr/>
          </p:nvSpPr>
          <p:spPr>
            <a:xfrm>
              <a:off x="3463270" y="2967555"/>
              <a:ext cx="57563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Progress Presentation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pic>
          <p:nvPicPr>
            <p:cNvPr id="15" name="그래픽 14" descr="가로줄로 채워진 원">
              <a:extLst>
                <a:ext uri="{FF2B5EF4-FFF2-40B4-BE49-F238E27FC236}">
                  <a16:creationId xmlns:a16="http://schemas.microsoft.com/office/drawing/2014/main" id="{4ACDD8B4-2ABA-CBFD-B8B9-F72065E54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593" y="1761893"/>
              <a:ext cx="2202381" cy="2202381"/>
            </a:xfrm>
            <a:prstGeom prst="rect">
              <a:avLst/>
            </a:prstGeom>
          </p:spPr>
        </p:pic>
        <p:pic>
          <p:nvPicPr>
            <p:cNvPr id="16" name="그래픽 15" descr="가로줄로 채워진 원">
              <a:extLst>
                <a:ext uri="{FF2B5EF4-FFF2-40B4-BE49-F238E27FC236}">
                  <a16:creationId xmlns:a16="http://schemas.microsoft.com/office/drawing/2014/main" id="{2AFC23EE-49E4-D3E0-AC7B-3DADBE0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1874" y="3695300"/>
              <a:ext cx="2560534" cy="2560534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28352-64C4-EA6C-25AD-65AC25FFE18B}"/>
              </a:ext>
            </a:extLst>
          </p:cNvPr>
          <p:cNvCxnSpPr>
            <a:cxnSpLocks/>
          </p:cNvCxnSpPr>
          <p:nvPr/>
        </p:nvCxnSpPr>
        <p:spPr>
          <a:xfrm>
            <a:off x="334536" y="345687"/>
            <a:ext cx="225254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C23AC2-38BE-535F-431B-4442BB7ABF4B}"/>
              </a:ext>
            </a:extLst>
          </p:cNvPr>
          <p:cNvSpPr txBox="1"/>
          <p:nvPr/>
        </p:nvSpPr>
        <p:spPr>
          <a:xfrm>
            <a:off x="10397989" y="6014752"/>
            <a:ext cx="1354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</a:rPr>
              <a:t>Team:</a:t>
            </a:r>
            <a:r>
              <a:rPr lang="ko-KR" altLang="en-US" sz="24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5G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오래된, 비, 일이(가) 표시된 사진&#10;&#10;자동 생성된 설명">
            <a:extLst>
              <a:ext uri="{FF2B5EF4-FFF2-40B4-BE49-F238E27FC236}">
                <a16:creationId xmlns:a16="http://schemas.microsoft.com/office/drawing/2014/main" id="{7DF18279-550F-9EA1-3EF9-11CCBF6C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6702EF-D857-B446-2E6B-F2DDC245C93A}"/>
              </a:ext>
            </a:extLst>
          </p:cNvPr>
          <p:cNvSpPr/>
          <p:nvPr/>
        </p:nvSpPr>
        <p:spPr>
          <a:xfrm>
            <a:off x="0" y="-9237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24577-FA17-E45D-4684-71FF5A987DEE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 descr="가로줄로 채워진 원">
            <a:extLst>
              <a:ext uri="{FF2B5EF4-FFF2-40B4-BE49-F238E27FC236}">
                <a16:creationId xmlns:a16="http://schemas.microsoft.com/office/drawing/2014/main" id="{11F67D44-0D5A-3620-F513-E16E548EE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038AA26E-3124-F044-ECE6-F984F6313E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A28AF-E8AA-5BA7-2BEB-AE10C01D07AD}"/>
              </a:ext>
            </a:extLst>
          </p:cNvPr>
          <p:cNvGrpSpPr/>
          <p:nvPr/>
        </p:nvGrpSpPr>
        <p:grpSpPr>
          <a:xfrm>
            <a:off x="2699573" y="2902231"/>
            <a:ext cx="1879232" cy="1053574"/>
            <a:chOff x="3803546" y="2667813"/>
            <a:chExt cx="1879232" cy="1053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10FAF-D79A-1E66-98CB-451B8ED76947}"/>
                </a:ext>
              </a:extLst>
            </p:cNvPr>
            <p:cNvSpPr txBox="1"/>
            <p:nvPr/>
          </p:nvSpPr>
          <p:spPr>
            <a:xfrm>
              <a:off x="3803546" y="3136612"/>
              <a:ext cx="18792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Web page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8BB07-DBE7-2268-641A-96249AFE07C2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2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8623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Web page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5441C-52B0-4FD0-FCC3-B854E034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36" y="4242290"/>
            <a:ext cx="3953427" cy="2038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57198E-121A-DAE1-DA22-D4241639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44" y="1352260"/>
            <a:ext cx="3953427" cy="2076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2B4B09-6EB5-0219-4316-5B8E9E71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46" y="1327850"/>
            <a:ext cx="6594199" cy="49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8623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Web page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AC683-CDB9-2111-A027-A805FDA12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" b="51542"/>
          <a:stretch/>
        </p:blipFill>
        <p:spPr>
          <a:xfrm>
            <a:off x="337052" y="1847884"/>
            <a:ext cx="10708673" cy="3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8623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Web page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4BE36-D68F-8407-2A07-90D7101D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59" y="1283855"/>
            <a:ext cx="8476774" cy="4447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2D33-DE7A-7709-7383-6F3C1EA3CF80}"/>
              </a:ext>
            </a:extLst>
          </p:cNvPr>
          <p:cNvSpPr txBox="1"/>
          <p:nvPr/>
        </p:nvSpPr>
        <p:spPr>
          <a:xfrm>
            <a:off x="1682686" y="5983427"/>
            <a:ext cx="7463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Free Template reference: </a:t>
            </a:r>
            <a:r>
              <a:rPr lang="ko-KR" altLang="en-US"/>
              <a:t>https://templatemo.com/tm-525-the-town</a:t>
            </a:r>
          </a:p>
        </p:txBody>
      </p:sp>
    </p:spTree>
    <p:extLst>
      <p:ext uri="{BB962C8B-B14F-4D97-AF65-F5344CB8AC3E}">
        <p14:creationId xmlns:p14="http://schemas.microsoft.com/office/powerpoint/2010/main" val="2530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61186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Login Page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6" name="그림 6" descr="텍스트, 스크린샷, 명함, 벡터 그래픽이(가) 표시된 사진&#10;&#10;자동 생성된 설명">
            <a:extLst>
              <a:ext uri="{FF2B5EF4-FFF2-40B4-BE49-F238E27FC236}">
                <a16:creationId xmlns:a16="http://schemas.microsoft.com/office/drawing/2014/main" id="{4636E437-216F-A80C-3905-3527D61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81" y="1968010"/>
            <a:ext cx="5175906" cy="3278018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A59B75C-2598-5BDE-18FE-F98559CC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19" y="1971122"/>
            <a:ext cx="4781107" cy="32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3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6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AF8ADEB-F95F-3040-7C24-85E842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" y="1941797"/>
            <a:ext cx="6380118" cy="3951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94B57-07DE-7F45-3938-07B132AD64AB}"/>
              </a:ext>
            </a:extLst>
          </p:cNvPr>
          <p:cNvSpPr txBox="1"/>
          <p:nvPr/>
        </p:nvSpPr>
        <p:spPr>
          <a:xfrm>
            <a:off x="1159727" y="140060"/>
            <a:ext cx="31342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Register Page UI</a:t>
            </a: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9314969-69A2-D80F-E8E7-E40DBFEC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30" y="2026928"/>
            <a:ext cx="5392479" cy="3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욕실, 바둑판식이(가) 표시된 사진&#10;&#10;자동 생성된 설명">
            <a:extLst>
              <a:ext uri="{FF2B5EF4-FFF2-40B4-BE49-F238E27FC236}">
                <a16:creationId xmlns:a16="http://schemas.microsoft.com/office/drawing/2014/main" id="{FCF8EEB9-6C36-D678-969B-95008B5C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F7474-ED75-9D5F-29E1-C00B1A21456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 descr="가로줄로 채워진 원">
            <a:extLst>
              <a:ext uri="{FF2B5EF4-FFF2-40B4-BE49-F238E27FC236}">
                <a16:creationId xmlns:a16="http://schemas.microsoft.com/office/drawing/2014/main" id="{8D48E086-7ACE-7E17-8A3D-0D67B96B8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724830"/>
            <a:ext cx="2202381" cy="2202381"/>
          </a:xfrm>
          <a:prstGeom prst="rect">
            <a:avLst/>
          </a:prstGeom>
        </p:spPr>
      </p:pic>
      <p:pic>
        <p:nvPicPr>
          <p:cNvPr id="5" name="그래픽 4" descr="가로줄로 채워진 원">
            <a:extLst>
              <a:ext uri="{FF2B5EF4-FFF2-40B4-BE49-F238E27FC236}">
                <a16:creationId xmlns:a16="http://schemas.microsoft.com/office/drawing/2014/main" id="{1B34D3BC-DC04-6CA2-035E-D48BBB2CC5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969856"/>
            <a:ext cx="2560534" cy="25605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12D8A24-FCC6-A2C8-35F8-5BC534D3372F}"/>
              </a:ext>
            </a:extLst>
          </p:cNvPr>
          <p:cNvGrpSpPr/>
          <p:nvPr/>
        </p:nvGrpSpPr>
        <p:grpSpPr>
          <a:xfrm>
            <a:off x="2699573" y="2188553"/>
            <a:ext cx="1773434" cy="1053574"/>
            <a:chOff x="3803546" y="2667813"/>
            <a:chExt cx="1773434" cy="10535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F2223-683C-C944-F8CA-68539AE3FA54}"/>
                </a:ext>
              </a:extLst>
            </p:cNvPr>
            <p:cNvSpPr txBox="1"/>
            <p:nvPr/>
          </p:nvSpPr>
          <p:spPr>
            <a:xfrm>
              <a:off x="3803546" y="3136612"/>
              <a:ext cx="1773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Database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C7412-49A8-C898-54B1-A13FDFB7C4C6}"/>
                </a:ext>
              </a:extLst>
            </p:cNvPr>
            <p:cNvSpPr txBox="1"/>
            <p:nvPr/>
          </p:nvSpPr>
          <p:spPr>
            <a:xfrm>
              <a:off x="3803546" y="2667813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3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79562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5612CB-9A95-8D0C-E46B-0B0E1C8342B6}"/>
              </a:ext>
            </a:extLst>
          </p:cNvPr>
          <p:cNvGrpSpPr/>
          <p:nvPr/>
        </p:nvGrpSpPr>
        <p:grpSpPr>
          <a:xfrm>
            <a:off x="3858371" y="1046509"/>
            <a:ext cx="8084513" cy="5268791"/>
            <a:chOff x="244163" y="1057093"/>
            <a:chExt cx="9089929" cy="5660374"/>
          </a:xfrm>
        </p:grpSpPr>
        <p:pic>
          <p:nvPicPr>
            <p:cNvPr id="4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0321F9-E4EB-1211-BB22-4FB70CD9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163" y="1057093"/>
              <a:ext cx="9089929" cy="5660374"/>
            </a:xfrm>
            <a:prstGeom prst="rect">
              <a:avLst/>
            </a:prstGeom>
          </p:spPr>
        </p:pic>
        <p:sp>
          <p:nvSpPr>
            <p:cNvPr id="9" name="오른쪽 대괄호 8">
              <a:extLst>
                <a:ext uri="{FF2B5EF4-FFF2-40B4-BE49-F238E27FC236}">
                  <a16:creationId xmlns:a16="http://schemas.microsoft.com/office/drawing/2014/main" id="{33D96BB5-F860-DC61-17A8-C64EBFF3BA2C}"/>
                </a:ext>
              </a:extLst>
            </p:cNvPr>
            <p:cNvSpPr/>
            <p:nvPr/>
          </p:nvSpPr>
          <p:spPr>
            <a:xfrm>
              <a:off x="2999547" y="1942439"/>
              <a:ext cx="96903" cy="400822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F02C4BDC-B2A5-4B6B-4423-FDEFEBF50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408641"/>
            <a:ext cx="3325283" cy="18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79562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524000-9044-0E5F-8CF5-DE987E5D10AE}"/>
              </a:ext>
            </a:extLst>
          </p:cNvPr>
          <p:cNvGrpSpPr/>
          <p:nvPr/>
        </p:nvGrpSpPr>
        <p:grpSpPr>
          <a:xfrm>
            <a:off x="2882962" y="746155"/>
            <a:ext cx="9002169" cy="5630209"/>
            <a:chOff x="99545" y="1021322"/>
            <a:chExt cx="9002169" cy="5630209"/>
          </a:xfrm>
        </p:grpSpPr>
        <p:pic>
          <p:nvPicPr>
            <p:cNvPr id="4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A1A3D02D-7071-FE25-70BF-611D41EFA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45" y="1021322"/>
              <a:ext cx="9002169" cy="5630209"/>
            </a:xfrm>
            <a:prstGeom prst="rect">
              <a:avLst/>
            </a:prstGeom>
          </p:spPr>
        </p:pic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44C2CC76-BD07-EAFB-1DCA-1206ADB3D72B}"/>
                </a:ext>
              </a:extLst>
            </p:cNvPr>
            <p:cNvSpPr/>
            <p:nvPr/>
          </p:nvSpPr>
          <p:spPr>
            <a:xfrm>
              <a:off x="1585664" y="5400069"/>
              <a:ext cx="140948" cy="810451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4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14834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Next week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3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9311D-AED6-EC65-B66D-11DFF8489053}"/>
              </a:ext>
            </a:extLst>
          </p:cNvPr>
          <p:cNvSpPr txBox="1"/>
          <p:nvPr/>
        </p:nvSpPr>
        <p:spPr>
          <a:xfrm>
            <a:off x="878774" y="1330036"/>
            <a:ext cx="9725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Login/Registration page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Connect </a:t>
            </a:r>
            <a:r>
              <a:rPr lang="en-US" altLang="ko-KR"/>
              <a:t>with database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2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91E1A21F-F31B-4B33-A6E3-F3C2EB4E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A040E4-DB41-7D4F-8482-9E08206CE20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450070A-69E7-CDF3-E63E-ABE164610B71}"/>
              </a:ext>
            </a:extLst>
          </p:cNvPr>
          <p:cNvCxnSpPr>
            <a:cxnSpLocks/>
          </p:cNvCxnSpPr>
          <p:nvPr/>
        </p:nvCxnSpPr>
        <p:spPr>
          <a:xfrm>
            <a:off x="970156" y="1293541"/>
            <a:ext cx="51258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F6A4FC-18E1-6208-1934-0EE7246A7DE5}"/>
              </a:ext>
            </a:extLst>
          </p:cNvPr>
          <p:cNvSpPr txBox="1"/>
          <p:nvPr/>
        </p:nvSpPr>
        <p:spPr>
          <a:xfrm>
            <a:off x="970156" y="634505"/>
            <a:ext cx="10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List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71240-01B0-EB0F-A472-7264965EDEDD}"/>
              </a:ext>
            </a:extLst>
          </p:cNvPr>
          <p:cNvSpPr txBox="1"/>
          <p:nvPr/>
        </p:nvSpPr>
        <p:spPr>
          <a:xfrm>
            <a:off x="1680117" y="753825"/>
            <a:ext cx="252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table of contents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D1842-0F1C-F32E-A709-A6E25D240A2E}"/>
              </a:ext>
            </a:extLst>
          </p:cNvPr>
          <p:cNvSpPr txBox="1"/>
          <p:nvPr/>
        </p:nvSpPr>
        <p:spPr>
          <a:xfrm>
            <a:off x="2626112" y="2140633"/>
            <a:ext cx="25238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Solve sparsity issue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904553-A7C6-B483-63B9-CDB396253BC7}"/>
              </a:ext>
            </a:extLst>
          </p:cNvPr>
          <p:cNvSpPr txBox="1"/>
          <p:nvPr/>
        </p:nvSpPr>
        <p:spPr>
          <a:xfrm>
            <a:off x="1680117" y="2094467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0A51A-754E-85D9-8A55-47046D414049}"/>
              </a:ext>
            </a:extLst>
          </p:cNvPr>
          <p:cNvSpPr txBox="1"/>
          <p:nvPr/>
        </p:nvSpPr>
        <p:spPr>
          <a:xfrm>
            <a:off x="2626112" y="3127955"/>
            <a:ext cx="25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Web page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22BDB1-CA78-CFCD-4398-0127A32509D4}"/>
              </a:ext>
            </a:extLst>
          </p:cNvPr>
          <p:cNvSpPr txBox="1"/>
          <p:nvPr/>
        </p:nvSpPr>
        <p:spPr>
          <a:xfrm>
            <a:off x="1680117" y="3081789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12121-0A49-7562-7913-9A4A6BF44FE5}"/>
              </a:ext>
            </a:extLst>
          </p:cNvPr>
          <p:cNvSpPr txBox="1"/>
          <p:nvPr/>
        </p:nvSpPr>
        <p:spPr>
          <a:xfrm>
            <a:off x="2626112" y="4115277"/>
            <a:ext cx="25238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Database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A10937-1993-5A49-6F3C-CA90B1625676}"/>
              </a:ext>
            </a:extLst>
          </p:cNvPr>
          <p:cNvSpPr txBox="1"/>
          <p:nvPr/>
        </p:nvSpPr>
        <p:spPr>
          <a:xfrm>
            <a:off x="1680117" y="4069111"/>
            <a:ext cx="29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3</a:t>
            </a:r>
            <a:endParaRPr lang="ko-KR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5D7BE4-5366-C5A6-EF8F-A84A399BAB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F9B24-62C1-C4F6-27DC-7CA6C3F88BF9}"/>
              </a:ext>
            </a:extLst>
          </p:cNvPr>
          <p:cNvSpPr txBox="1"/>
          <p:nvPr/>
        </p:nvSpPr>
        <p:spPr>
          <a:xfrm>
            <a:off x="4128154" y="2587084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>
                <a:solidFill>
                  <a:schemeClr val="accent6">
                    <a:lumMod val="50000"/>
                  </a:schemeClr>
                </a:solidFill>
              </a:rPr>
              <a:t>Q&amp;A</a:t>
            </a:r>
            <a:endParaRPr lang="ko-KR" altLang="en-US" sz="13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2245-D1F6-8E19-9E27-D887708518BB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58269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Data analysis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67DF5-1B42-EEE1-E8E4-E506859E4049}"/>
              </a:ext>
            </a:extLst>
          </p:cNvPr>
          <p:cNvSpPr txBox="1"/>
          <p:nvPr/>
        </p:nvSpPr>
        <p:spPr>
          <a:xfrm flipH="1">
            <a:off x="704422" y="1122929"/>
            <a:ext cx="1056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Progress schedule</a:t>
            </a:r>
            <a:endParaRPr lang="ko-KR" altLang="en-US" sz="4000" b="1" spc="-30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A4C542-5EDC-760E-EB9D-C316F6CA0A82}"/>
              </a:ext>
            </a:extLst>
          </p:cNvPr>
          <p:cNvCxnSpPr>
            <a:cxnSpLocks/>
          </p:cNvCxnSpPr>
          <p:nvPr/>
        </p:nvCxnSpPr>
        <p:spPr>
          <a:xfrm>
            <a:off x="602959" y="1945302"/>
            <a:ext cx="1136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F4631BF-8198-EF72-DC3C-438424BF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2378564"/>
            <a:ext cx="10908145" cy="24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5346DA8-52B4-21FD-61FC-4DD0231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0EBD9C-014A-FF8A-7404-3042953FA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3484-5FB1-03C3-E967-B3AAD38864FF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 descr="가로줄로 채워진 원">
            <a:extLst>
              <a:ext uri="{FF2B5EF4-FFF2-40B4-BE49-F238E27FC236}">
                <a16:creationId xmlns:a16="http://schemas.microsoft.com/office/drawing/2014/main" id="{D68F7B0B-6084-8493-31A5-A6844917E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15" y="1438508"/>
            <a:ext cx="2202381" cy="2202381"/>
          </a:xfrm>
          <a:prstGeom prst="rect">
            <a:avLst/>
          </a:prstGeom>
        </p:spPr>
      </p:pic>
      <p:pic>
        <p:nvPicPr>
          <p:cNvPr id="10" name="그래픽 9" descr="가로줄로 채워진 원">
            <a:extLst>
              <a:ext uri="{FF2B5EF4-FFF2-40B4-BE49-F238E27FC236}">
                <a16:creationId xmlns:a16="http://schemas.microsoft.com/office/drawing/2014/main" id="{9CB23F57-EF5C-CE7C-6250-FAD80738B3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596" y="3371915"/>
            <a:ext cx="2560534" cy="25605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53580-39CF-B91E-F04C-82D4DB780E1B}"/>
              </a:ext>
            </a:extLst>
          </p:cNvPr>
          <p:cNvGrpSpPr/>
          <p:nvPr/>
        </p:nvGrpSpPr>
        <p:grpSpPr>
          <a:xfrm>
            <a:off x="2699573" y="2902231"/>
            <a:ext cx="3465244" cy="1053574"/>
            <a:chOff x="3803546" y="2667813"/>
            <a:chExt cx="3465244" cy="1053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361BF-24AD-BD18-8407-3DD219FC341F}"/>
                </a:ext>
              </a:extLst>
            </p:cNvPr>
            <p:cNvSpPr txBox="1"/>
            <p:nvPr/>
          </p:nvSpPr>
          <p:spPr>
            <a:xfrm>
              <a:off x="3803546" y="3136612"/>
              <a:ext cx="3465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</a:rPr>
                <a:t>Solve sparsity issue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3B768-27E0-8E24-0EBD-D6C0B8A35B2F}"/>
                </a:ext>
              </a:extLst>
            </p:cNvPr>
            <p:cNvSpPr txBox="1"/>
            <p:nvPr/>
          </p:nvSpPr>
          <p:spPr>
            <a:xfrm>
              <a:off x="3803546" y="2667813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</a:rPr>
                <a:t>Part 1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26243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 dirty="0">
                <a:solidFill>
                  <a:schemeClr val="accent1">
                    <a:lumMod val="50000"/>
                  </a:schemeClr>
                </a:solidFill>
              </a:rPr>
              <a:t>Length filtering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28304DC6-16FD-6EF5-F721-82A159E06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874268"/>
              </p:ext>
            </p:extLst>
          </p:nvPr>
        </p:nvGraphicFramePr>
        <p:xfrm>
          <a:off x="1159727" y="2141437"/>
          <a:ext cx="3667195" cy="402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972">
                  <a:extLst>
                    <a:ext uri="{9D8B030D-6E8A-4147-A177-3AD203B41FA5}">
                      <a16:colId xmlns:a16="http://schemas.microsoft.com/office/drawing/2014/main" val="2316976716"/>
                    </a:ext>
                  </a:extLst>
                </a:gridCol>
                <a:gridCol w="970223">
                  <a:extLst>
                    <a:ext uri="{9D8B030D-6E8A-4147-A177-3AD203B41FA5}">
                      <a16:colId xmlns:a16="http://schemas.microsoft.com/office/drawing/2014/main" val="439198558"/>
                    </a:ext>
                  </a:extLst>
                </a:gridCol>
              </a:tblGrid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454520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2887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870824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Average actions of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286.82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14762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>
                          <a:solidFill>
                            <a:srgbClr val="FF0000"/>
                          </a:solidFill>
                          <a:effectLst/>
                        </a:rPr>
                        <a:t>56965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407344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Average actions of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14.53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347527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827767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07733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sparsity of the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>
                          <a:solidFill>
                            <a:srgbClr val="FF0000"/>
                          </a:solidFill>
                          <a:effectLst/>
                        </a:rPr>
                        <a:t>99.4%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537697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9AF9A9E3-2D08-7A2E-262D-7D39EC37C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57358"/>
              </p:ext>
            </p:extLst>
          </p:nvPr>
        </p:nvGraphicFramePr>
        <p:xfrm>
          <a:off x="7722368" y="2141437"/>
          <a:ext cx="3667195" cy="402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972">
                  <a:extLst>
                    <a:ext uri="{9D8B030D-6E8A-4147-A177-3AD203B41FA5}">
                      <a16:colId xmlns:a16="http://schemas.microsoft.com/office/drawing/2014/main" val="2316976716"/>
                    </a:ext>
                  </a:extLst>
                </a:gridCol>
                <a:gridCol w="970223">
                  <a:extLst>
                    <a:ext uri="{9D8B030D-6E8A-4147-A177-3AD203B41FA5}">
                      <a16:colId xmlns:a16="http://schemas.microsoft.com/office/drawing/2014/main" val="439198558"/>
                    </a:ext>
                  </a:extLst>
                </a:gridCol>
              </a:tblGrid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454520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2866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870824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Average actions of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252.57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14762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>
                          <a:solidFill>
                            <a:srgbClr val="FF0000"/>
                          </a:solidFill>
                          <a:effectLst/>
                        </a:rPr>
                        <a:t>10742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407344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Average actions of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367.37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347527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number of 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723629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07733"/>
                  </a:ext>
                </a:extLst>
              </a:tr>
              <a:tr h="489637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The sparsity of the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>
                          <a:solidFill>
                            <a:srgbClr val="FF0000"/>
                          </a:solidFill>
                          <a:effectLst/>
                        </a:rPr>
                        <a:t>97.6%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537697"/>
                  </a:ext>
                </a:extLst>
              </a:tr>
            </a:tbl>
          </a:graphicData>
        </a:graphic>
      </p:graphicFrame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960721E-5CBA-2507-9248-49315A4157A8}"/>
              </a:ext>
            </a:extLst>
          </p:cNvPr>
          <p:cNvSpPr/>
          <p:nvPr/>
        </p:nvSpPr>
        <p:spPr>
          <a:xfrm>
            <a:off x="5449455" y="3429000"/>
            <a:ext cx="1597890" cy="5149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33A8C-F921-D7D1-3C06-046FF0674673}"/>
              </a:ext>
            </a:extLst>
          </p:cNvPr>
          <p:cNvSpPr txBox="1"/>
          <p:nvPr/>
        </p:nvSpPr>
        <p:spPr>
          <a:xfrm>
            <a:off x="5316832" y="2937163"/>
            <a:ext cx="21851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/>
              <a:t>Over 10 click user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386208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Matrix Factorization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026" name="Picture 2" descr="Standard Models: Overview — Merlin Models documentation">
            <a:extLst>
              <a:ext uri="{FF2B5EF4-FFF2-40B4-BE49-F238E27FC236}">
                <a16:creationId xmlns:a16="http://schemas.microsoft.com/office/drawing/2014/main" id="{E8F505C1-B188-3923-3FC5-6A039BC4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72" y="871717"/>
            <a:ext cx="8266545" cy="46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85C041C8-C530-D34E-A1C8-540D301F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61" y="5547125"/>
            <a:ext cx="7556809" cy="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156908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 err="1">
                <a:solidFill>
                  <a:schemeClr val="accent1">
                    <a:lumMod val="50000"/>
                  </a:schemeClr>
                </a:solidFill>
              </a:rPr>
              <a:t>Recbole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368947-5218-9DC9-4BAD-5ADDE6E8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6" y="831766"/>
            <a:ext cx="8029434" cy="54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0040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 err="1">
                <a:solidFill>
                  <a:schemeClr val="accent1">
                    <a:lumMod val="50000"/>
                  </a:schemeClr>
                </a:solidFill>
              </a:rPr>
              <a:t>Goorm</a:t>
            </a:r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 ide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D6472-A9D8-D91A-AEA0-F17DFA3E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1290452"/>
            <a:ext cx="9845963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72AD9708-7184-D0D2-8447-0FC756BFA607}"/>
              </a:ext>
            </a:extLst>
          </p:cNvPr>
          <p:cNvSpPr/>
          <p:nvPr/>
        </p:nvSpPr>
        <p:spPr>
          <a:xfrm flipV="1">
            <a:off x="423746" y="0"/>
            <a:ext cx="657922" cy="94785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1F40-27D1-5395-3684-92A7CD1FC542}"/>
              </a:ext>
            </a:extLst>
          </p:cNvPr>
          <p:cNvSpPr txBox="1"/>
          <p:nvPr/>
        </p:nvSpPr>
        <p:spPr>
          <a:xfrm>
            <a:off x="1159727" y="140060"/>
            <a:ext cx="207838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spc="600">
                <a:solidFill>
                  <a:schemeClr val="accent1">
                    <a:lumMod val="50000"/>
                  </a:schemeClr>
                </a:solidFill>
              </a:rPr>
              <a:t>evaluation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17226-5A41-A010-242B-90432022EB60}"/>
              </a:ext>
            </a:extLst>
          </p:cNvPr>
          <p:cNvSpPr txBox="1"/>
          <p:nvPr/>
        </p:nvSpPr>
        <p:spPr>
          <a:xfrm>
            <a:off x="420179" y="17507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Part 2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69618-9D46-CBDE-F0A5-BF31C95089D5}"/>
              </a:ext>
            </a:extLst>
          </p:cNvPr>
          <p:cNvSpPr txBox="1"/>
          <p:nvPr/>
        </p:nvSpPr>
        <p:spPr>
          <a:xfrm>
            <a:off x="420179" y="1628894"/>
            <a:ext cx="453974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The results after filtering show higher performance.</a:t>
            </a:r>
            <a:r>
              <a:rPr lang="en-US" altLang="ko-KR"/>
              <a:t> </a:t>
            </a:r>
            <a:endParaRPr lang="ko-KR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ea typeface="+mn-lt"/>
                <a:cs typeface="+mn-lt"/>
              </a:rPr>
              <a:t>BPR showed the best performance</a:t>
            </a:r>
            <a:endParaRPr lang="en-US" altLang="ko-K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E02A7F-5903-072D-025D-C39B3EB5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31" y="1190625"/>
            <a:ext cx="6000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30227_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3C49"/>
      </a:accent1>
      <a:accent2>
        <a:srgbClr val="0273A9"/>
      </a:accent2>
      <a:accent3>
        <a:srgbClr val="5AB2D7"/>
      </a:accent3>
      <a:accent4>
        <a:srgbClr val="F0E8DE"/>
      </a:accent4>
      <a:accent5>
        <a:srgbClr val="919693"/>
      </a:accent5>
      <a:accent6>
        <a:srgbClr val="6C7A84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370</Words>
  <Application>Microsoft Office PowerPoint</Application>
  <PresentationFormat>와이드스크린</PresentationFormat>
  <Paragraphs>94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noto</vt:lpstr>
      <vt:lpstr>Pretendard</vt:lpstr>
      <vt:lpstr>Pretendard Black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남인서</cp:lastModifiedBy>
  <cp:revision>6</cp:revision>
  <dcterms:created xsi:type="dcterms:W3CDTF">2023-02-13T04:30:31Z</dcterms:created>
  <dcterms:modified xsi:type="dcterms:W3CDTF">2023-04-14T04:12:58Z</dcterms:modified>
</cp:coreProperties>
</file>